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</p:sldIdLst>
  <p:sldSz cx="51206400" cy="2926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04"/>
    <p:restoredTop sz="96327"/>
  </p:normalViewPr>
  <p:slideViewPr>
    <p:cSldViewPr snapToGrid="0" snapToObjects="1" showGuides="1">
      <p:cViewPr varScale="1">
        <p:scale>
          <a:sx n="19" d="100"/>
          <a:sy n="19" d="100"/>
        </p:scale>
        <p:origin x="464" y="1080"/>
      </p:cViewPr>
      <p:guideLst>
        <p:guide orient="horz" pos="9216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88749"/>
            <a:ext cx="38404800" cy="1018709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368695"/>
            <a:ext cx="38404800" cy="7064585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1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57867"/>
            <a:ext cx="1104138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57867"/>
            <a:ext cx="32484060" cy="2479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9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294884"/>
            <a:ext cx="44165520" cy="1217167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581711"/>
            <a:ext cx="44165520" cy="64007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1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789333"/>
            <a:ext cx="2176272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789333"/>
            <a:ext cx="2176272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1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57869"/>
            <a:ext cx="4416552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172962"/>
            <a:ext cx="21662705" cy="351535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688320"/>
            <a:ext cx="21662705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172962"/>
            <a:ext cx="21769390" cy="351535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688320"/>
            <a:ext cx="21769390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7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9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50720"/>
            <a:ext cx="16515395" cy="68275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213016"/>
            <a:ext cx="25923240" cy="2079413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778240"/>
            <a:ext cx="16515395" cy="16262775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1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50720"/>
            <a:ext cx="16515395" cy="68275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213016"/>
            <a:ext cx="25923240" cy="2079413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778240"/>
            <a:ext cx="16515395" cy="16262775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9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57869"/>
            <a:ext cx="4416552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789333"/>
            <a:ext cx="4416552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7120429"/>
            <a:ext cx="115214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624D9-ACE4-724D-A711-244E9FC0D62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7120429"/>
            <a:ext cx="172821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7120429"/>
            <a:ext cx="115214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5E7C9-405E-2348-B1DF-F8651E82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6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A58AC0-1940-344E-B0A7-3D3931D80D2A}"/>
              </a:ext>
            </a:extLst>
          </p:cNvPr>
          <p:cNvCxnSpPr>
            <a:cxnSpLocks/>
          </p:cNvCxnSpPr>
          <p:nvPr/>
        </p:nvCxnSpPr>
        <p:spPr>
          <a:xfrm>
            <a:off x="25603200" y="5617029"/>
            <a:ext cx="0" cy="22932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CC30E7-D375-7A47-A512-AA82654DD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9" y="887507"/>
            <a:ext cx="38404800" cy="4195482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+mn-lt"/>
              </a:rPr>
              <a:t>Analysis of Well Depths from 1920-2023 for the Major Aquifers of Texas</a:t>
            </a:r>
            <a:br>
              <a:rPr lang="en-US" sz="7200" b="1" dirty="0">
                <a:latin typeface="+mn-lt"/>
              </a:rPr>
            </a:br>
            <a:br>
              <a:rPr lang="en-US" sz="7200" b="1" dirty="0">
                <a:latin typeface="+mn-lt"/>
              </a:rPr>
            </a:br>
            <a:r>
              <a:rPr lang="en-US" sz="6000" dirty="0">
                <a:latin typeface="+mn-lt"/>
              </a:rPr>
              <a:t>H. Finley Davis</a:t>
            </a:r>
            <a:r>
              <a:rPr lang="en-US" sz="6000" baseline="30000" dirty="0">
                <a:latin typeface="+mn-lt"/>
              </a:rPr>
              <a:t>1,*</a:t>
            </a:r>
            <a:r>
              <a:rPr lang="en-US" sz="6000" dirty="0">
                <a:latin typeface="+mn-lt"/>
              </a:rPr>
              <a:t> and M. Bayani Cardenas</a:t>
            </a:r>
            <a:r>
              <a:rPr lang="en-US" sz="6000" baseline="30000" dirty="0">
                <a:latin typeface="+mn-lt"/>
              </a:rPr>
              <a:t>1</a:t>
            </a:r>
            <a:br>
              <a:rPr lang="en-US" sz="6000" dirty="0">
                <a:latin typeface="+mn-lt"/>
              </a:rPr>
            </a:br>
            <a:br>
              <a:rPr lang="en-US" sz="6000" b="1" dirty="0">
                <a:latin typeface="+mn-lt"/>
              </a:rPr>
            </a:br>
            <a:r>
              <a:rPr lang="en-US" sz="6000" dirty="0">
                <a:latin typeface="+mn-lt"/>
              </a:rPr>
              <a:t>Add author’s affiliations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1D415-EE08-0646-8849-3B5A6C1B5028}"/>
              </a:ext>
            </a:extLst>
          </p:cNvPr>
          <p:cNvSpPr/>
          <p:nvPr/>
        </p:nvSpPr>
        <p:spPr>
          <a:xfrm>
            <a:off x="430306" y="416859"/>
            <a:ext cx="50345789" cy="2842708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D7E5EF51-C4ED-7A49-8F38-91E4D580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42" y="1536356"/>
            <a:ext cx="4343027" cy="289778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59A5732-F69F-8E4B-9476-D5A4E558B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0946" y="1872368"/>
            <a:ext cx="8576926" cy="17035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EF9705-AA48-4940-A06B-22534E4A8560}"/>
              </a:ext>
            </a:extLst>
          </p:cNvPr>
          <p:cNvSpPr txBox="1"/>
          <p:nvPr/>
        </p:nvSpPr>
        <p:spPr>
          <a:xfrm>
            <a:off x="1110343" y="5617029"/>
            <a:ext cx="11495314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Introduction</a:t>
            </a:r>
          </a:p>
          <a:p>
            <a:endParaRPr lang="en-US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Groundwater acts as a buffer against climate and hydrologic variability and supplies over half of Texas’ annual freshwater use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Regions in Texas are global hotspots for groundwater depletion due to over-extraction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Declining groundwater resources threaten municipal supplies, agricultural production, and ecosystem health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The goal of this study is to  analyze long-term well depth trends across Texas to better understand how access to groundwater resources may be changing</a:t>
            </a:r>
          </a:p>
          <a:p>
            <a:r>
              <a:rPr lang="en-US" sz="3600" dirty="0"/>
              <a:t> </a:t>
            </a:r>
          </a:p>
          <a:p>
            <a:r>
              <a:rPr lang="en-US" sz="3600" b="1" dirty="0"/>
              <a:t>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08CA5-E64A-DF4D-86EC-39DA96D3BEF0}"/>
              </a:ext>
            </a:extLst>
          </p:cNvPr>
          <p:cNvSpPr txBox="1"/>
          <p:nvPr/>
        </p:nvSpPr>
        <p:spPr>
          <a:xfrm>
            <a:off x="1122800" y="17108654"/>
            <a:ext cx="114953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Add background information/</a:t>
            </a:r>
          </a:p>
          <a:p>
            <a:pPr algn="ctr"/>
            <a:r>
              <a:rPr lang="en-US" sz="4800" b="1" dirty="0"/>
              <a:t>methods/geological setting here</a:t>
            </a:r>
          </a:p>
          <a:p>
            <a:pPr algn="ctr"/>
            <a:endParaRPr lang="en-US" sz="3600" dirty="0"/>
          </a:p>
          <a:p>
            <a:r>
              <a:rPr lang="en-US" sz="3600" dirty="0"/>
              <a:t>- Short/snappy text is best </a:t>
            </a:r>
          </a:p>
          <a:p>
            <a:r>
              <a:rPr lang="en-US" sz="3600" dirty="0"/>
              <a:t>- Bullet points are better than paragraphs</a:t>
            </a:r>
          </a:p>
          <a:p>
            <a:r>
              <a:rPr lang="en-US" sz="3600" dirty="0"/>
              <a:t>- Make sure you give people  background on what you’re doing</a:t>
            </a:r>
            <a:endParaRPr lang="en-US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06753-80B4-0147-833E-6EC656912144}"/>
              </a:ext>
            </a:extLst>
          </p:cNvPr>
          <p:cNvSpPr txBox="1"/>
          <p:nvPr/>
        </p:nvSpPr>
        <p:spPr>
          <a:xfrm>
            <a:off x="38600743" y="5617029"/>
            <a:ext cx="114953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Results Summary or </a:t>
            </a:r>
          </a:p>
          <a:p>
            <a:pPr algn="ctr"/>
            <a:r>
              <a:rPr lang="en-US" sz="4800" b="1" dirty="0"/>
              <a:t>Discussion points goes here</a:t>
            </a:r>
          </a:p>
          <a:p>
            <a:pPr algn="ctr"/>
            <a:endParaRPr lang="en-US" sz="3600" dirty="0"/>
          </a:p>
          <a:p>
            <a:r>
              <a:rPr lang="en-US" sz="3600" dirty="0"/>
              <a:t>- Summarize what people should know</a:t>
            </a:r>
          </a:p>
          <a:p>
            <a:r>
              <a:rPr lang="en-US" sz="3600" dirty="0"/>
              <a:t>- WHAT ARE THE 3-5 MAIN TAKE AWAY POINTS?</a:t>
            </a:r>
            <a:endParaRPr 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0A4A4-0D9D-B547-852E-0B57D9510113}"/>
              </a:ext>
            </a:extLst>
          </p:cNvPr>
          <p:cNvSpPr txBox="1"/>
          <p:nvPr/>
        </p:nvSpPr>
        <p:spPr>
          <a:xfrm>
            <a:off x="38613200" y="17239302"/>
            <a:ext cx="11495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Future/Ongoing Work goes here</a:t>
            </a:r>
          </a:p>
          <a:p>
            <a:pPr algn="ctr"/>
            <a:endParaRPr lang="en-US" sz="3600" dirty="0"/>
          </a:p>
          <a:p>
            <a:r>
              <a:rPr lang="en-US" sz="3600" dirty="0"/>
              <a:t>- What are you still doing?</a:t>
            </a:r>
          </a:p>
          <a:p>
            <a:r>
              <a:rPr lang="en-US" sz="3600" dirty="0"/>
              <a:t>- Acknowledgements or key </a:t>
            </a:r>
          </a:p>
          <a:p>
            <a:r>
              <a:rPr lang="en-US" sz="3600" dirty="0"/>
              <a:t>references can go here</a:t>
            </a:r>
            <a:endParaRPr lang="en-US" sz="36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7A325B-A1C3-364C-9988-D2EB0BA0EBD1}"/>
              </a:ext>
            </a:extLst>
          </p:cNvPr>
          <p:cNvCxnSpPr>
            <a:cxnSpLocks/>
          </p:cNvCxnSpPr>
          <p:nvPr/>
        </p:nvCxnSpPr>
        <p:spPr>
          <a:xfrm>
            <a:off x="767443" y="5082989"/>
            <a:ext cx="496715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AE3F84-7C16-A743-A39F-E24B04760DA4}"/>
              </a:ext>
            </a:extLst>
          </p:cNvPr>
          <p:cNvCxnSpPr>
            <a:cxnSpLocks/>
          </p:cNvCxnSpPr>
          <p:nvPr/>
        </p:nvCxnSpPr>
        <p:spPr>
          <a:xfrm>
            <a:off x="767443" y="16404131"/>
            <a:ext cx="12184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BE66A0-20FC-A04E-B5AA-2B4E06A90266}"/>
              </a:ext>
            </a:extLst>
          </p:cNvPr>
          <p:cNvCxnSpPr>
            <a:cxnSpLocks/>
          </p:cNvCxnSpPr>
          <p:nvPr/>
        </p:nvCxnSpPr>
        <p:spPr>
          <a:xfrm>
            <a:off x="38254701" y="16404131"/>
            <a:ext cx="12184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5B8A19-E1D3-A34A-8006-CF7474C19B3F}"/>
              </a:ext>
            </a:extLst>
          </p:cNvPr>
          <p:cNvCxnSpPr>
            <a:cxnSpLocks/>
          </p:cNvCxnSpPr>
          <p:nvPr/>
        </p:nvCxnSpPr>
        <p:spPr>
          <a:xfrm>
            <a:off x="37939335" y="5350297"/>
            <a:ext cx="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2ED88E-8187-D64D-A1C4-329954E2D0D6}"/>
              </a:ext>
            </a:extLst>
          </p:cNvPr>
          <p:cNvCxnSpPr>
            <a:cxnSpLocks/>
          </p:cNvCxnSpPr>
          <p:nvPr/>
        </p:nvCxnSpPr>
        <p:spPr>
          <a:xfrm>
            <a:off x="38091735" y="5502697"/>
            <a:ext cx="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EAED8C-8C09-2B47-BD7A-965D5C8011BF}"/>
              </a:ext>
            </a:extLst>
          </p:cNvPr>
          <p:cNvCxnSpPr>
            <a:cxnSpLocks/>
          </p:cNvCxnSpPr>
          <p:nvPr/>
        </p:nvCxnSpPr>
        <p:spPr>
          <a:xfrm>
            <a:off x="37837917" y="5617029"/>
            <a:ext cx="0" cy="22932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BB21D4-E1BF-B349-A6AC-41FEC2A4DA9D}"/>
              </a:ext>
            </a:extLst>
          </p:cNvPr>
          <p:cNvCxnSpPr>
            <a:cxnSpLocks/>
          </p:cNvCxnSpPr>
          <p:nvPr/>
        </p:nvCxnSpPr>
        <p:spPr>
          <a:xfrm>
            <a:off x="13418958" y="5617029"/>
            <a:ext cx="0" cy="22932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80D984-102A-D445-B65F-D6116AC90FD3}"/>
              </a:ext>
            </a:extLst>
          </p:cNvPr>
          <p:cNvSpPr/>
          <p:nvPr/>
        </p:nvSpPr>
        <p:spPr>
          <a:xfrm>
            <a:off x="17928498" y="20549157"/>
            <a:ext cx="15316200" cy="10851684"/>
          </a:xfrm>
          <a:prstGeom prst="roundRect">
            <a:avLst/>
          </a:prstGeom>
          <a:solidFill>
            <a:srgbClr val="4472C4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Use a “non Serif” font (like </a:t>
            </a:r>
            <a:r>
              <a:rPr lang="en-US" sz="4800" b="1" dirty="0">
                <a:solidFill>
                  <a:schemeClr val="tx1"/>
                </a:solidFill>
                <a:latin typeface="Myriad Pro" panose="020B0503030403020204" pitchFamily="34" charset="0"/>
              </a:rPr>
              <a:t>Myriad Pro</a:t>
            </a:r>
            <a:r>
              <a:rPr lang="en-US" sz="4800" b="1" dirty="0">
                <a:solidFill>
                  <a:schemeClr val="tx1"/>
                </a:solidFill>
              </a:rPr>
              <a:t>, </a:t>
            </a:r>
            <a:r>
              <a:rPr lang="en-US" sz="4800" b="1" dirty="0">
                <a:solidFill>
                  <a:schemeClr val="tx1"/>
                </a:solidFill>
                <a:latin typeface="Helvetica" pitchFamily="2" charset="0"/>
              </a:rPr>
              <a:t>Helvetica</a:t>
            </a:r>
            <a:r>
              <a:rPr lang="en-US" sz="4800" b="1" dirty="0">
                <a:solidFill>
                  <a:schemeClr val="tx1"/>
                </a:solidFill>
              </a:rPr>
              <a:t>, </a:t>
            </a:r>
            <a:r>
              <a:rPr lang="en-US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</a:t>
            </a:r>
            <a:r>
              <a:rPr lang="en-US" sz="4800" b="1" dirty="0">
                <a:solidFill>
                  <a:schemeClr val="tx1"/>
                </a:solidFill>
              </a:rPr>
              <a:t>, Calibri, etc.)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Make sure your text/Figures are readable (e.g., this is 48pt font, bold)</a:t>
            </a:r>
          </a:p>
          <a:p>
            <a:pPr algn="ctr"/>
            <a:endParaRPr lang="en-US" sz="4800" b="1" dirty="0">
              <a:solidFill>
                <a:schemeClr val="tx1"/>
              </a:solidFill>
            </a:endParaRPr>
          </a:p>
          <a:p>
            <a:pPr algn="ctr"/>
            <a:r>
              <a:rPr lang="en-US" sz="4800" b="1" u="sng" dirty="0">
                <a:solidFill>
                  <a:schemeClr val="tx1"/>
                </a:solidFill>
              </a:rPr>
              <a:t>Be sure to check alignment of text/objects, </a:t>
            </a:r>
          </a:p>
          <a:p>
            <a:pPr algn="ctr"/>
            <a:r>
              <a:rPr lang="en-US" sz="4800" b="1" u="sng" dirty="0">
                <a:solidFill>
                  <a:schemeClr val="tx1"/>
                </a:solidFill>
              </a:rPr>
              <a:t>spelling, and colors before printing!</a:t>
            </a:r>
          </a:p>
          <a:p>
            <a:pPr algn="ctr"/>
            <a:endParaRPr lang="en-US" sz="4800" b="1" u="sng" dirty="0">
              <a:solidFill>
                <a:schemeClr val="tx1"/>
              </a:solidFill>
            </a:endParaRP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Color and shapes are your friend for drawing people’s attention to the important stuff.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This isn’t a white paper! That said, no one likes a cacophony of color!</a:t>
            </a:r>
          </a:p>
          <a:p>
            <a:pPr algn="ctr"/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2FA29779-4D44-2F41-8508-A0ECF20E8CDF}"/>
              </a:ext>
            </a:extLst>
          </p:cNvPr>
          <p:cNvSpPr/>
          <p:nvPr/>
        </p:nvSpPr>
        <p:spPr>
          <a:xfrm>
            <a:off x="16132628" y="23072271"/>
            <a:ext cx="2416629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8491A0FD-377F-EE4C-BDD2-C206BD03A62C}"/>
              </a:ext>
            </a:extLst>
          </p:cNvPr>
          <p:cNvSpPr/>
          <p:nvPr/>
        </p:nvSpPr>
        <p:spPr>
          <a:xfrm>
            <a:off x="32640542" y="22337645"/>
            <a:ext cx="1828800" cy="187762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8DD0F-34E6-E04B-A862-D59AFA118FE7}"/>
              </a:ext>
            </a:extLst>
          </p:cNvPr>
          <p:cNvSpPr txBox="1"/>
          <p:nvPr/>
        </p:nvSpPr>
        <p:spPr>
          <a:xfrm>
            <a:off x="26167789" y="5617029"/>
            <a:ext cx="11495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Results and Interpretations go here</a:t>
            </a:r>
          </a:p>
          <a:p>
            <a:endParaRPr lang="en-US" sz="3600" dirty="0"/>
          </a:p>
          <a:p>
            <a:r>
              <a:rPr lang="en-US" sz="3600" dirty="0"/>
              <a:t>- Short/snappy text is best</a:t>
            </a:r>
          </a:p>
          <a:p>
            <a:r>
              <a:rPr lang="en-US" sz="3600" dirty="0"/>
              <a:t>-Bullet points are better than paragraphs</a:t>
            </a:r>
          </a:p>
          <a:p>
            <a:r>
              <a:rPr lang="en-US" sz="3600" dirty="0"/>
              <a:t>-Large graphs/plots/images are good here</a:t>
            </a:r>
          </a:p>
          <a:p>
            <a:r>
              <a:rPr lang="en-US" sz="3600" dirty="0"/>
              <a:t>-A good interpretive sketch or </a:t>
            </a:r>
          </a:p>
          <a:p>
            <a:r>
              <a:rPr lang="en-US" sz="3600" dirty="0"/>
              <a:t>schematic can be very useful here</a:t>
            </a:r>
            <a:endParaRPr lang="en-US" sz="3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91689-38A4-DF46-B76C-DF8E8CD47C9A}"/>
              </a:ext>
            </a:extLst>
          </p:cNvPr>
          <p:cNvSpPr txBox="1"/>
          <p:nvPr/>
        </p:nvSpPr>
        <p:spPr>
          <a:xfrm>
            <a:off x="13659324" y="5617029"/>
            <a:ext cx="114953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Results and Interpretations go here</a:t>
            </a:r>
          </a:p>
          <a:p>
            <a:pPr algn="ctr"/>
            <a:endParaRPr lang="en-US" sz="4800" b="1" dirty="0"/>
          </a:p>
          <a:p>
            <a:r>
              <a:rPr lang="en-US" sz="3600" dirty="0"/>
              <a:t>-Short/snappy text is best</a:t>
            </a:r>
          </a:p>
          <a:p>
            <a:r>
              <a:rPr lang="en-US" sz="3600" dirty="0"/>
              <a:t>-Bullet points are better than paragraphs</a:t>
            </a:r>
          </a:p>
          <a:p>
            <a:r>
              <a:rPr lang="en-US" sz="3600" dirty="0"/>
              <a:t>-Large graphs/plots/images are good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2ABCE-EB0F-0F08-0824-2F5BBBDC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324" y="10992089"/>
            <a:ext cx="11042547" cy="558035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9B00423-2A82-479E-BC2D-340D87FC7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41164" y="10464510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0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340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Myriad Pro</vt:lpstr>
      <vt:lpstr>Office Theme</vt:lpstr>
      <vt:lpstr>Analysis of Well Depths from 1920-2023 for the Major Aquifers of Texas  H. Finley Davis1,* and M. Bayani Cardenas1  Add author’s affiliations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Rowan Martindale</dc:creator>
  <cp:lastModifiedBy>Davis, Hudson F</cp:lastModifiedBy>
  <cp:revision>6</cp:revision>
  <dcterms:created xsi:type="dcterms:W3CDTF">2022-02-22T21:44:57Z</dcterms:created>
  <dcterms:modified xsi:type="dcterms:W3CDTF">2025-12-08T15:55:11Z</dcterms:modified>
</cp:coreProperties>
</file>